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82" r:id="rId2"/>
    <p:sldId id="283" r:id="rId3"/>
    <p:sldId id="370" r:id="rId4"/>
    <p:sldId id="369" r:id="rId5"/>
    <p:sldId id="363" r:id="rId6"/>
    <p:sldId id="285" r:id="rId7"/>
    <p:sldId id="365" r:id="rId8"/>
    <p:sldId id="373" r:id="rId9"/>
    <p:sldId id="372" r:id="rId10"/>
    <p:sldId id="376" r:id="rId11"/>
    <p:sldId id="377" r:id="rId12"/>
    <p:sldId id="371" r:id="rId13"/>
    <p:sldId id="378" r:id="rId14"/>
    <p:sldId id="3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744"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E413-30A9-45F9-B762-031A9ABD232D}"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FB915-30D2-4C8A-B7F1-B617487E9CB3}" type="slidenum">
              <a:rPr lang="en-US" smtClean="0"/>
              <a:t>‹#›</a:t>
            </a:fld>
            <a:endParaRPr lang="en-US"/>
          </a:p>
        </p:txBody>
      </p:sp>
    </p:spTree>
    <p:extLst>
      <p:ext uri="{BB962C8B-B14F-4D97-AF65-F5344CB8AC3E}">
        <p14:creationId xmlns:p14="http://schemas.microsoft.com/office/powerpoint/2010/main" val="369649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0145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0664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15718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23809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6187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30864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a:fillRect/>
          </a:stretch>
        </p:blipFill>
        <p:spPr>
          <a:xfrm>
            <a:off x="-194641" y="3622303"/>
            <a:ext cx="1570380" cy="3101303"/>
          </a:xfrm>
          <a:prstGeom prst="rect">
            <a:avLst/>
          </a:prstGeom>
        </p:spPr>
      </p:pic>
    </p:spTree>
    <p:extLst>
      <p:ext uri="{BB962C8B-B14F-4D97-AF65-F5344CB8AC3E}">
        <p14:creationId xmlns:p14="http://schemas.microsoft.com/office/powerpoint/2010/main" val="319730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419723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63828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59260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p:cNvGrpSpPr/>
          <p:nvPr userDrawn="1"/>
        </p:nvGrpSpPr>
        <p:grpSpPr>
          <a:xfrm>
            <a:off x="684452" y="1287863"/>
            <a:ext cx="3710568" cy="275466"/>
            <a:chOff x="1469042" y="1073970"/>
            <a:chExt cx="8924131" cy="3300801"/>
          </a:xfrm>
        </p:grpSpPr>
        <p:sp>
          <p:nvSpPr>
            <p:cNvPr id="12"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53606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0EC88B-2F56-4409-9E6F-B09B1B5A46EC}" type="slidenum">
              <a:rPr lang="zh-CN" altLang="en-US" smtClean="0"/>
              <a:t>‹#›</a:t>
            </a:fld>
            <a:endParaRPr lang="zh-CN" altLang="en-US"/>
          </a:p>
        </p:txBody>
      </p:sp>
      <p:sp>
        <p:nvSpPr>
          <p:cNvPr id="8" name="矩形 7"/>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p:cNvGrpSpPr/>
          <p:nvPr userDrawn="1"/>
        </p:nvGrpSpPr>
        <p:grpSpPr>
          <a:xfrm>
            <a:off x="2209800" y="2841084"/>
            <a:ext cx="3710568" cy="275466"/>
            <a:chOff x="1469042" y="1073970"/>
            <a:chExt cx="8924131" cy="3300801"/>
          </a:xfrm>
        </p:grpSpPr>
        <p:sp>
          <p:nvSpPr>
            <p:cNvPr id="10" name="标题 1"/>
            <p:cNvSpPr txBox="1"/>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04061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4245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7084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61810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7FA757F-4074-443D-BBBE-B68519F75834}"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952946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550A31E1-9D0C-4C80-81D4-0B6E48F316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A757F-4074-443D-BBBE-B68519F75834}" type="datetimeFigureOut">
              <a:rPr lang="zh-CN" altLang="en-US" smtClean="0"/>
              <a:t>2023/8/14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212721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sp>
        <p:nvSpPr>
          <p:cNvPr id="2" name="TextBox 1">
            <a:extLst>
              <a:ext uri="{FF2B5EF4-FFF2-40B4-BE49-F238E27FC236}">
                <a16:creationId xmlns:a16="http://schemas.microsoft.com/office/drawing/2014/main" xmlns="" id="{59BA2E83-3430-5D28-C949-91D7D1AF6012}"/>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xmlns="" id="{E025618D-E426-5E96-976A-ED8753AF1A80}"/>
              </a:ext>
            </a:extLst>
          </p:cNvPr>
          <p:cNvPicPr>
            <a:picLocks noChangeAspect="1"/>
          </p:cNvPicPr>
          <p:nvPr/>
        </p:nvPicPr>
        <p:blipFill>
          <a:blip r:embed="rId9"/>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xmlns="" id="{C0EE1E90-8101-B2EE-B28D-A87D6986F052}"/>
              </a:ext>
            </a:extLst>
          </p:cNvPr>
          <p:cNvPicPr>
            <a:picLocks noChangeAspect="1"/>
          </p:cNvPicPr>
          <p:nvPr/>
        </p:nvPicPr>
        <p:blipFill>
          <a:blip r:embed="rId10"/>
          <a:stretch>
            <a:fillRect/>
          </a:stretch>
        </p:blipFill>
        <p:spPr>
          <a:xfrm>
            <a:off x="2506711" y="2467649"/>
            <a:ext cx="7329161" cy="2390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xmlns="" id="{E9B474A5-9F1E-4676-A2A0-F35AF9388557}"/>
              </a:ext>
            </a:extLst>
          </p:cNvPr>
          <p:cNvSpPr/>
          <p:nvPr/>
        </p:nvSpPr>
        <p:spPr>
          <a:xfrm>
            <a:off x="4355623" y="1129463"/>
            <a:ext cx="6264251"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nl-NL" sz="4400" dirty="0">
                <a:solidFill>
                  <a:prstClr val="white">
                    <a:lumMod val="10000"/>
                  </a:prstClr>
                </a:solidFill>
                <a:latin typeface="Calibri" panose="020F0502020204030204" pitchFamily="34" charset="0"/>
                <a:cs typeface="Calibri" panose="020F0502020204030204" pitchFamily="34" charset="0"/>
              </a:rPr>
              <a:t>Trao đổi trong nhóm bài viết của mình,nhóm chỉnh sửa cho nhau</a:t>
            </a:r>
            <a:endParaRPr kumimoji="0" lang="en-US" sz="4400" b="0" i="0" u="none"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xmlns=""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34634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401205"/>
          </a:xfrm>
          <a:prstGeom prst="rect">
            <a:avLst/>
          </a:prstGeom>
          <a:noFill/>
        </p:spPr>
        <p:txBody>
          <a:bodyPr wrap="square" rtlCol="0">
            <a:spAutoFit/>
          </a:bodyPr>
          <a:lstStyle/>
          <a:p>
            <a:pPr lvl="0" algn="just">
              <a:defRPr/>
            </a:pPr>
            <a:r>
              <a:rPr lang="vi-VN" sz="4000" dirty="0">
                <a:solidFill>
                  <a:prstClr val="black"/>
                </a:solidFill>
                <a:latin typeface="Calibri" panose="020F0502020204030204" pitchFamily="34" charset="0"/>
                <a:cs typeface="Calibri" panose="020F0502020204030204" pitchFamily="34" charset="0"/>
              </a:rPr>
              <a:t>Mỗi người đều có một thời điểm cảm thấy bấp bênh, thiếu quyết tâm, thiếu định hướng. Em cũng đã </a:t>
            </a:r>
            <a:r>
              <a:rPr lang="en-US" sz="4000" dirty="0" err="1">
                <a:solidFill>
                  <a:prstClr val="black"/>
                </a:solidFill>
                <a:latin typeface="Calibri" panose="020F0502020204030204" pitchFamily="34" charset="0"/>
                <a:cs typeface="Calibri" panose="020F0502020204030204" pitchFamily="34" charset="0"/>
              </a:rPr>
              <a:t>có</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một thời điểm như vậy. Nhưng may mắn thay, vào thời điểm đấy, em đã được truyền động lực để cố gắng nhờ một câu chuyện rất hay. Đó chính là câu chuyện Nai con Bam-bi.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xmlns=""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17732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xmlns=""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xmlns=""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xmlns=""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xmlns=""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xmlns=""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xmlns=""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xmlns=""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xmlns=""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xmlns=""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xmlns=""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xmlns=""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xmlns=""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xmlns=""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xmlns=""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xmlns=""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xmlns=""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xmlns=""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xmlns=""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xmlns=""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xmlns=""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xmlns=""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xmlns=""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xmlns=""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xmlns=""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xmlns=""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xmlns=""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xmlns=""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xmlns=""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FDB852C1-A726-1581-4B41-51B9DF47F695}"/>
              </a:ext>
            </a:extLst>
          </p:cNvPr>
          <p:cNvPicPr>
            <a:picLocks noChangeAspect="1"/>
          </p:cNvPicPr>
          <p:nvPr/>
        </p:nvPicPr>
        <p:blipFill>
          <a:blip r:embed="rId9"/>
          <a:stretch>
            <a:fillRect/>
          </a:stretch>
        </p:blipFill>
        <p:spPr>
          <a:xfrm>
            <a:off x="2263945" y="1437716"/>
            <a:ext cx="7797460" cy="4096867"/>
          </a:xfrm>
          <a:prstGeom prst="rect">
            <a:avLst/>
          </a:prstGeom>
        </p:spPr>
      </p:pic>
    </p:spTree>
    <p:extLst>
      <p:ext uri="{BB962C8B-B14F-4D97-AF65-F5344CB8AC3E}">
        <p14:creationId xmlns:p14="http://schemas.microsoft.com/office/powerpoint/2010/main" val="40090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5">
            <a:extLst>
              <a:ext uri="{FF2B5EF4-FFF2-40B4-BE49-F238E27FC236}">
                <a16:creationId xmlns:a16="http://schemas.microsoft.com/office/drawing/2014/main" xmlns="" id="{E9B474A5-9F1E-4676-A2A0-F35AF9388557}"/>
              </a:ext>
            </a:extLst>
          </p:cNvPr>
          <p:cNvSpPr/>
          <p:nvPr/>
        </p:nvSpPr>
        <p:spPr>
          <a:xfrm>
            <a:off x="4355623" y="742951"/>
            <a:ext cx="6721952" cy="3335800"/>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sng" strike="noStrike" kern="1200" cap="none" spc="0" normalizeH="0" baseline="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Về</a:t>
            </a:r>
            <a:r>
              <a:rPr kumimoji="0" lang="nl-NL" sz="4400" b="1" i="0" u="sng"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rPr>
              <a:t> nhà:</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4400" dirty="0">
                <a:solidFill>
                  <a:prstClr val="white">
                    <a:lumMod val="10000"/>
                  </a:prstClr>
                </a:solidFill>
                <a:latin typeface="Calibri" panose="020F0502020204030204" pitchFamily="34" charset="0"/>
                <a:ea typeface="字魂107号-萌趣欢乐体"/>
                <a:cs typeface="Calibri" panose="020F0502020204030204" pitchFamily="34" charset="0"/>
              </a:rPr>
              <a:t>Kể tóm tắt lại nội dung câu chuyện Nai con Bam-bi cho người thân nghe</a:t>
            </a:r>
            <a:endParaRPr kumimoji="0" lang="nl-NL" sz="4400" b="0" i="0" u="none" strike="noStrike" kern="1200" cap="none" spc="0" normalizeH="0" noProof="0" dirty="0">
              <a:ln>
                <a:noFill/>
              </a:ln>
              <a:solidFill>
                <a:prstClr val="white">
                  <a:lumMod val="10000"/>
                </a:prstClr>
              </a:solidFill>
              <a:effectLst/>
              <a:uLnTx/>
              <a:uFillTx/>
              <a:latin typeface="Calibri" panose="020F0502020204030204" pitchFamily="34" charset="0"/>
              <a:ea typeface="字魂107号-萌趣欢乐体"/>
              <a:cs typeface="Calibri" panose="020F0502020204030204" pitchFamily="34" charset="0"/>
            </a:endParaRPr>
          </a:p>
        </p:txBody>
      </p:sp>
      <p:pic>
        <p:nvPicPr>
          <p:cNvPr id="6" name="Picture 5">
            <a:extLst>
              <a:ext uri="{FF2B5EF4-FFF2-40B4-BE49-F238E27FC236}">
                <a16:creationId xmlns:a16="http://schemas.microsoft.com/office/drawing/2014/main" xmlns="" id="{4F646E52-5966-43B9-B72A-6365468A92B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extLst>
      <p:ext uri="{BB962C8B-B14F-4D97-AF65-F5344CB8AC3E}">
        <p14:creationId xmlns:p14="http://schemas.microsoft.com/office/powerpoint/2010/main" val="248675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317" b="40405"/>
          <a:stretch>
            <a:fillRect/>
          </a:stretch>
        </p:blipFill>
        <p:spPr>
          <a:xfrm>
            <a:off x="1470479" y="-40474"/>
            <a:ext cx="9251037" cy="6602821"/>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17739" r="59461"/>
          <a:stretch>
            <a:fillRect/>
          </a:stretch>
        </p:blipFill>
        <p:spPr>
          <a:xfrm rot="16200000">
            <a:off x="5169518" y="-105265"/>
            <a:ext cx="1852961" cy="1219200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a:fillRect/>
          </a:stretch>
        </p:blipFill>
        <p:spPr>
          <a:xfrm flipH="1">
            <a:off x="-3" y="1777930"/>
            <a:ext cx="2286170" cy="2360278"/>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a:fillRect/>
          </a:stretch>
        </p:blipFill>
        <p:spPr>
          <a:xfrm flipH="1">
            <a:off x="10529646" y="1730919"/>
            <a:ext cx="1357918" cy="2028168"/>
          </a:xfrm>
          <a:prstGeom prst="rect">
            <a:avLst/>
          </a:prstGeom>
        </p:spPr>
      </p:pic>
      <p:sp>
        <p:nvSpPr>
          <p:cNvPr id="24" name="矩形 23"/>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t="55629"/>
          <a:stretch>
            <a:fillRect/>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268" y="1940557"/>
            <a:ext cx="6956977" cy="3017744"/>
          </a:xfrm>
          <a:prstGeom prst="rect">
            <a:avLst/>
          </a:prstGeom>
          <a:effectLst>
            <a:glow rad="139700">
              <a:schemeClr val="accent4">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xmlns=""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xmlns=""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xmlns=""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xmlns=""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xmlns=""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xmlns=""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xmlns=""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xmlns=""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xmlns=""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xmlns=""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xmlns=""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xmlns=""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xmlns=""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xmlns=""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xmlns=""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xmlns=""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xmlns=""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xmlns=""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xmlns=""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xmlns=""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xmlns=""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xmlns=""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xmlns=""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xmlns=""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xmlns=""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xmlns=""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xmlns=""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xmlns=""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7FC31741-08F5-C9DF-449C-1C341A5E6777}"/>
              </a:ext>
            </a:extLst>
          </p:cNvPr>
          <p:cNvPicPr>
            <a:picLocks noChangeAspect="1"/>
          </p:cNvPicPr>
          <p:nvPr/>
        </p:nvPicPr>
        <p:blipFill>
          <a:blip r:embed="rId9"/>
          <a:stretch>
            <a:fillRect/>
          </a:stretch>
        </p:blipFill>
        <p:spPr>
          <a:xfrm>
            <a:off x="2349643" y="1036912"/>
            <a:ext cx="8407113" cy="39078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HD - Em Yêu Trường Em - Âm Nhạc Lớp 3 -- CD Chuẩn Bộ Giáo Dục">
            <a:hlinkClick r:id="" action="ppaction://media"/>
            <a:extLst>
              <a:ext uri="{FF2B5EF4-FFF2-40B4-BE49-F238E27FC236}">
                <a16:creationId xmlns:a16="http://schemas.microsoft.com/office/drawing/2014/main" xmlns="" id="{AFFE47D4-BD4E-4871-B6C4-A2C7FC11CB71}"/>
              </a:ext>
            </a:extLst>
          </p:cNvPr>
          <p:cNvPicPr>
            <a:picLocks noChangeAspect="1"/>
          </p:cNvPicPr>
          <p:nvPr>
            <a:videoFile r:link="rId1"/>
            <p:extLst>
              <p:ext uri="{DAA4B4D4-6D71-4841-9C94-3DE7FCFB9230}">
                <p14:media xmlns:p14="http://schemas.microsoft.com/office/powerpoint/2010/main" r:embed="rId2">
                  <p14:trim st="7928" end="96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237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p:cNvGrpSpPr/>
          <p:nvPr/>
        </p:nvGrpSpPr>
        <p:grpSpPr>
          <a:xfrm>
            <a:off x="1543920" y="899886"/>
            <a:ext cx="8974616" cy="4931458"/>
            <a:chOff x="1143796" y="12192"/>
            <a:chExt cx="2017160" cy="4419600"/>
          </a:xfrm>
        </p:grpSpPr>
        <p:sp>
          <p:nvSpPr>
            <p:cNvPr id="33" name="矩形 32"/>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52270"/>
          <a:stretch>
            <a:fillRect/>
          </a:stretch>
        </p:blipFill>
        <p:spPr>
          <a:xfrm>
            <a:off x="8203968" y="4088772"/>
            <a:ext cx="3988032" cy="2855521"/>
          </a:xfrm>
          <a:prstGeom prst="rect">
            <a:avLst/>
          </a:prstGeom>
        </p:spPr>
      </p:pic>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67243" b="82011"/>
          <a:stretch>
            <a:fillRect/>
          </a:stretch>
        </p:blipFill>
        <p:spPr>
          <a:xfrm>
            <a:off x="10694504" y="19938"/>
            <a:ext cx="1497496" cy="1233689"/>
          </a:xfrm>
          <a:prstGeom prst="rect">
            <a:avLst/>
          </a:prstGeom>
        </p:spPr>
      </p:pic>
      <p:grpSp>
        <p:nvGrpSpPr>
          <p:cNvPr id="13" name="Google Shape;1449;p39">
            <a:extLst>
              <a:ext uri="{FF2B5EF4-FFF2-40B4-BE49-F238E27FC236}">
                <a16:creationId xmlns:a16="http://schemas.microsoft.com/office/drawing/2014/main" xmlns="" id="{8B1C030A-3D73-4847-87AC-2C45AADBC092}"/>
              </a:ext>
            </a:extLst>
          </p:cNvPr>
          <p:cNvGrpSpPr/>
          <p:nvPr/>
        </p:nvGrpSpPr>
        <p:grpSpPr>
          <a:xfrm>
            <a:off x="1812625" y="3684925"/>
            <a:ext cx="821432" cy="882640"/>
            <a:chOff x="4243450" y="1793000"/>
            <a:chExt cx="438175" cy="470825"/>
          </a:xfrm>
        </p:grpSpPr>
        <p:sp>
          <p:nvSpPr>
            <p:cNvPr id="14" name="Google Shape;1450;p39">
              <a:extLst>
                <a:ext uri="{FF2B5EF4-FFF2-40B4-BE49-F238E27FC236}">
                  <a16:creationId xmlns:a16="http://schemas.microsoft.com/office/drawing/2014/main" xmlns="" id="{E720FF44-2B62-411F-9F41-3FA9B9D212F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5" name="Google Shape;1451;p39">
              <a:extLst>
                <a:ext uri="{FF2B5EF4-FFF2-40B4-BE49-F238E27FC236}">
                  <a16:creationId xmlns:a16="http://schemas.microsoft.com/office/drawing/2014/main" xmlns="" id="{9A674020-314E-4C62-B2B8-B41468124136}"/>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17" name="Google Shape;1452;p39">
              <a:extLst>
                <a:ext uri="{FF2B5EF4-FFF2-40B4-BE49-F238E27FC236}">
                  <a16:creationId xmlns:a16="http://schemas.microsoft.com/office/drawing/2014/main" xmlns="" id="{CD08A010-8FD6-443F-8404-94299262BED4}"/>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0" name="Google Shape;1453;p39">
              <a:extLst>
                <a:ext uri="{FF2B5EF4-FFF2-40B4-BE49-F238E27FC236}">
                  <a16:creationId xmlns:a16="http://schemas.microsoft.com/office/drawing/2014/main" xmlns="" id="{682DCD83-03B8-4A75-BC35-32EF0FD86720}"/>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1" name="Google Shape;1454;p39">
              <a:extLst>
                <a:ext uri="{FF2B5EF4-FFF2-40B4-BE49-F238E27FC236}">
                  <a16:creationId xmlns:a16="http://schemas.microsoft.com/office/drawing/2014/main" xmlns="" id="{E3EE8629-889E-4925-9FFA-B0AC74BC676A}"/>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2" name="Google Shape;1455;p39">
            <a:extLst>
              <a:ext uri="{FF2B5EF4-FFF2-40B4-BE49-F238E27FC236}">
                <a16:creationId xmlns:a16="http://schemas.microsoft.com/office/drawing/2014/main" xmlns="" id="{7F74D01F-9081-4ED5-9759-9A2AF8ECC97F}"/>
              </a:ext>
            </a:extLst>
          </p:cNvPr>
          <p:cNvGrpSpPr/>
          <p:nvPr/>
        </p:nvGrpSpPr>
        <p:grpSpPr>
          <a:xfrm>
            <a:off x="10381549" y="2359255"/>
            <a:ext cx="468815" cy="457300"/>
            <a:chOff x="1959000" y="1291425"/>
            <a:chExt cx="286025" cy="279000"/>
          </a:xfrm>
        </p:grpSpPr>
        <p:sp>
          <p:nvSpPr>
            <p:cNvPr id="23" name="Google Shape;1456;p39">
              <a:extLst>
                <a:ext uri="{FF2B5EF4-FFF2-40B4-BE49-F238E27FC236}">
                  <a16:creationId xmlns:a16="http://schemas.microsoft.com/office/drawing/2014/main" xmlns="" id="{4B4BA009-0EDA-4186-A28D-B2188D458224}"/>
                </a:ext>
              </a:extLst>
            </p:cNvPr>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4" name="Google Shape;1457;p39">
              <a:extLst>
                <a:ext uri="{FF2B5EF4-FFF2-40B4-BE49-F238E27FC236}">
                  <a16:creationId xmlns:a16="http://schemas.microsoft.com/office/drawing/2014/main" xmlns="" id="{6DDA7F56-8F72-434F-A23B-DB32AC4A5069}"/>
                </a:ext>
              </a:extLst>
            </p:cNvPr>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5" name="Google Shape;1458;p39">
              <a:extLst>
                <a:ext uri="{FF2B5EF4-FFF2-40B4-BE49-F238E27FC236}">
                  <a16:creationId xmlns:a16="http://schemas.microsoft.com/office/drawing/2014/main" xmlns="" id="{132E7B23-CCEE-4373-80D8-E0E0558C776A}"/>
                </a:ext>
              </a:extLst>
            </p:cNvPr>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6" name="Google Shape;1459;p39">
              <a:extLst>
                <a:ext uri="{FF2B5EF4-FFF2-40B4-BE49-F238E27FC236}">
                  <a16:creationId xmlns:a16="http://schemas.microsoft.com/office/drawing/2014/main" xmlns="" id="{058265CE-7146-4C5C-BBF0-7470102C2290}"/>
                </a:ext>
              </a:extLst>
            </p:cNvPr>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27" name="Google Shape;1460;p39">
              <a:extLst>
                <a:ext uri="{FF2B5EF4-FFF2-40B4-BE49-F238E27FC236}">
                  <a16:creationId xmlns:a16="http://schemas.microsoft.com/office/drawing/2014/main" xmlns="" id="{B8F8033D-71D7-4B65-8F69-28BAF0110090}"/>
                </a:ext>
              </a:extLst>
            </p:cNvPr>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28" name="Google Shape;1461;p39">
            <a:extLst>
              <a:ext uri="{FF2B5EF4-FFF2-40B4-BE49-F238E27FC236}">
                <a16:creationId xmlns:a16="http://schemas.microsoft.com/office/drawing/2014/main" xmlns="" id="{D88FBC8D-DBA8-4156-A5DB-58AC3733214C}"/>
              </a:ext>
            </a:extLst>
          </p:cNvPr>
          <p:cNvGrpSpPr/>
          <p:nvPr/>
        </p:nvGrpSpPr>
        <p:grpSpPr>
          <a:xfrm>
            <a:off x="10156726" y="3834525"/>
            <a:ext cx="1311224" cy="827808"/>
            <a:chOff x="6096075" y="734650"/>
            <a:chExt cx="709025" cy="447625"/>
          </a:xfrm>
        </p:grpSpPr>
        <p:sp>
          <p:nvSpPr>
            <p:cNvPr id="29" name="Google Shape;1462;p39">
              <a:extLst>
                <a:ext uri="{FF2B5EF4-FFF2-40B4-BE49-F238E27FC236}">
                  <a16:creationId xmlns:a16="http://schemas.microsoft.com/office/drawing/2014/main" xmlns="" id="{493E7B6F-B723-43F2-882A-54D98E8D3731}"/>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0" name="Google Shape;1463;p39">
              <a:extLst>
                <a:ext uri="{FF2B5EF4-FFF2-40B4-BE49-F238E27FC236}">
                  <a16:creationId xmlns:a16="http://schemas.microsoft.com/office/drawing/2014/main" xmlns="" id="{6802A508-7D7C-492C-A55D-3892BD62DEC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1" name="Google Shape;1464;p39">
              <a:extLst>
                <a:ext uri="{FF2B5EF4-FFF2-40B4-BE49-F238E27FC236}">
                  <a16:creationId xmlns:a16="http://schemas.microsoft.com/office/drawing/2014/main" xmlns="" id="{E53DAC4C-7CB8-4B93-AC34-9788F452E75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5" name="Google Shape;1465;p39">
              <a:extLst>
                <a:ext uri="{FF2B5EF4-FFF2-40B4-BE49-F238E27FC236}">
                  <a16:creationId xmlns:a16="http://schemas.microsoft.com/office/drawing/2014/main" xmlns="" id="{70D6EFDD-BEEE-4FD5-916E-4446B8FC90AF}"/>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6" name="Google Shape;1466;p39">
              <a:extLst>
                <a:ext uri="{FF2B5EF4-FFF2-40B4-BE49-F238E27FC236}">
                  <a16:creationId xmlns:a16="http://schemas.microsoft.com/office/drawing/2014/main" xmlns="" id="{CE41237E-5D01-4404-A440-C71F9C069ED4}"/>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37" name="Google Shape;1467;p39">
            <a:extLst>
              <a:ext uri="{FF2B5EF4-FFF2-40B4-BE49-F238E27FC236}">
                <a16:creationId xmlns:a16="http://schemas.microsoft.com/office/drawing/2014/main" xmlns="" id="{DE5F1D8E-E684-4571-AEA7-31B4B8AE3B44}"/>
              </a:ext>
            </a:extLst>
          </p:cNvPr>
          <p:cNvGrpSpPr/>
          <p:nvPr/>
        </p:nvGrpSpPr>
        <p:grpSpPr>
          <a:xfrm>
            <a:off x="3032751" y="1597418"/>
            <a:ext cx="364367" cy="392433"/>
            <a:chOff x="713250" y="2576650"/>
            <a:chExt cx="273275" cy="294325"/>
          </a:xfrm>
        </p:grpSpPr>
        <p:sp>
          <p:nvSpPr>
            <p:cNvPr id="38" name="Google Shape;1468;p39">
              <a:extLst>
                <a:ext uri="{FF2B5EF4-FFF2-40B4-BE49-F238E27FC236}">
                  <a16:creationId xmlns:a16="http://schemas.microsoft.com/office/drawing/2014/main" xmlns="" id="{26673BDA-8FDD-42DB-942A-B6ECBA87697C}"/>
                </a:ext>
              </a:extLst>
            </p:cNvPr>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39" name="Google Shape;1469;p39">
              <a:extLst>
                <a:ext uri="{FF2B5EF4-FFF2-40B4-BE49-F238E27FC236}">
                  <a16:creationId xmlns:a16="http://schemas.microsoft.com/office/drawing/2014/main" xmlns="" id="{6E236754-6FEF-4D19-BF43-82602E4E1058}"/>
                </a:ext>
              </a:extLst>
            </p:cNvPr>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grpSp>
        <p:nvGrpSpPr>
          <p:cNvPr id="40" name="Google Shape;1471;p39">
            <a:extLst>
              <a:ext uri="{FF2B5EF4-FFF2-40B4-BE49-F238E27FC236}">
                <a16:creationId xmlns:a16="http://schemas.microsoft.com/office/drawing/2014/main" xmlns="" id="{8A490B77-60AF-4A84-8154-5410C85C0F9C}"/>
              </a:ext>
            </a:extLst>
          </p:cNvPr>
          <p:cNvGrpSpPr/>
          <p:nvPr/>
        </p:nvGrpSpPr>
        <p:grpSpPr>
          <a:xfrm>
            <a:off x="7817571" y="479300"/>
            <a:ext cx="986644" cy="933425"/>
            <a:chOff x="1826475" y="2921600"/>
            <a:chExt cx="564700" cy="534200"/>
          </a:xfrm>
        </p:grpSpPr>
        <p:sp>
          <p:nvSpPr>
            <p:cNvPr id="41" name="Google Shape;1472;p39">
              <a:extLst>
                <a:ext uri="{FF2B5EF4-FFF2-40B4-BE49-F238E27FC236}">
                  <a16:creationId xmlns:a16="http://schemas.microsoft.com/office/drawing/2014/main" xmlns="" id="{3BF68BC7-C0CC-4FA0-B257-B1568C0E7D86}"/>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2" name="Google Shape;1473;p39">
              <a:extLst>
                <a:ext uri="{FF2B5EF4-FFF2-40B4-BE49-F238E27FC236}">
                  <a16:creationId xmlns:a16="http://schemas.microsoft.com/office/drawing/2014/main" xmlns="" id="{2AC43E0C-5F5C-4C12-BE00-6FEA3C7B4DC0}"/>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3" name="Google Shape;1474;p39">
              <a:extLst>
                <a:ext uri="{FF2B5EF4-FFF2-40B4-BE49-F238E27FC236}">
                  <a16:creationId xmlns:a16="http://schemas.microsoft.com/office/drawing/2014/main" xmlns="" id="{B5D61C71-AD24-4895-995D-686C6790DF84}"/>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4" name="Google Shape;1475;p39">
              <a:extLst>
                <a:ext uri="{FF2B5EF4-FFF2-40B4-BE49-F238E27FC236}">
                  <a16:creationId xmlns:a16="http://schemas.microsoft.com/office/drawing/2014/main" xmlns="" id="{E4E8C17C-82A7-4D56-9F3A-CB6AF0339F44}"/>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sp>
          <p:nvSpPr>
            <p:cNvPr id="45" name="Google Shape;1476;p39">
              <a:extLst>
                <a:ext uri="{FF2B5EF4-FFF2-40B4-BE49-F238E27FC236}">
                  <a16:creationId xmlns:a16="http://schemas.microsoft.com/office/drawing/2014/main" xmlns="" id="{B2CF7FF4-2AB9-4237-A38E-2462B70DEAC6}"/>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字魂107号-萌趣欢乐体"/>
                <a:cs typeface="Arial"/>
                <a:sym typeface="Arial"/>
              </a:endParaRPr>
            </a:p>
          </p:txBody>
        </p:sp>
      </p:grpSp>
      <p:pic>
        <p:nvPicPr>
          <p:cNvPr id="47" name="Picture 46">
            <a:extLst>
              <a:ext uri="{FF2B5EF4-FFF2-40B4-BE49-F238E27FC236}">
                <a16:creationId xmlns:a16="http://schemas.microsoft.com/office/drawing/2014/main" xmlns="" id="{F7773F07-0CC9-4692-A161-D0CA4959F8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xmlns="" id="{FE471D24-6046-43D1-8FCB-F845A7B1264A}"/>
              </a:ext>
            </a:extLst>
          </p:cNvPr>
          <p:cNvPicPr>
            <a:picLocks noChangeAspect="1"/>
          </p:cNvPicPr>
          <p:nvPr/>
        </p:nvPicPr>
        <p:blipFill>
          <a:blip r:embed="rId9"/>
          <a:stretch>
            <a:fillRect/>
          </a:stretch>
        </p:blipFill>
        <p:spPr>
          <a:xfrm>
            <a:off x="2578270" y="1272743"/>
            <a:ext cx="7797460" cy="4102964"/>
          </a:xfrm>
          <a:prstGeom prst="rect">
            <a:avLst/>
          </a:prstGeom>
        </p:spPr>
      </p:pic>
    </p:spTree>
    <p:extLst>
      <p:ext uri="{BB962C8B-B14F-4D97-AF65-F5344CB8AC3E}">
        <p14:creationId xmlns:p14="http://schemas.microsoft.com/office/powerpoint/2010/main" val="18708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478FA9B-B809-480B-B986-8CA5F8BB645E}"/>
              </a:ext>
            </a:extLst>
          </p:cNvPr>
          <p:cNvSpPr txBox="1"/>
          <p:nvPr/>
        </p:nvSpPr>
        <p:spPr>
          <a:xfrm>
            <a:off x="1095375" y="676579"/>
            <a:ext cx="10325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1. </a:t>
            </a: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rPr>
              <a:t>Đọc lời thoại dưới tranh rồi tóm tắt câu chuyện.</a:t>
            </a:r>
            <a:endPar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字魂107号-萌趣欢乐体"/>
              <a:cs typeface="Calibri" panose="020F0502020204030204" pitchFamily="34" charset="0"/>
            </a:endParaRPr>
          </a:p>
        </p:txBody>
      </p:sp>
      <p:pic>
        <p:nvPicPr>
          <p:cNvPr id="4" name="Picture 3">
            <a:extLst>
              <a:ext uri="{FF2B5EF4-FFF2-40B4-BE49-F238E27FC236}">
                <a16:creationId xmlns:a16="http://schemas.microsoft.com/office/drawing/2014/main" xmlns="" id="{E16BDF12-2CA6-6BB1-8D9A-2DA552F88CFE}"/>
              </a:ext>
            </a:extLst>
          </p:cNvPr>
          <p:cNvPicPr>
            <a:picLocks noChangeAspect="1"/>
          </p:cNvPicPr>
          <p:nvPr/>
        </p:nvPicPr>
        <p:blipFill>
          <a:blip r:embed="rId3"/>
          <a:stretch>
            <a:fillRect/>
          </a:stretch>
        </p:blipFill>
        <p:spPr>
          <a:xfrm>
            <a:off x="3138487" y="1476375"/>
            <a:ext cx="5743575" cy="4895850"/>
          </a:xfrm>
          <a:prstGeom prst="rect">
            <a:avLst/>
          </a:prstGeom>
        </p:spPr>
      </p:pic>
    </p:spTree>
    <p:extLst>
      <p:ext uri="{BB962C8B-B14F-4D97-AF65-F5344CB8AC3E}">
        <p14:creationId xmlns:p14="http://schemas.microsoft.com/office/powerpoint/2010/main" val="115353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5">
            <a:extLst>
              <a:ext uri="{FF2B5EF4-FFF2-40B4-BE49-F238E27FC236}">
                <a16:creationId xmlns:a16="http://schemas.microsoft.com/office/drawing/2014/main" xmlns="" id="{93861263-8F1E-1FB3-EF82-1EA8E332F419}"/>
              </a:ext>
            </a:extLst>
          </p:cNvPr>
          <p:cNvSpPr/>
          <p:nvPr/>
        </p:nvSpPr>
        <p:spPr>
          <a:xfrm>
            <a:off x="1095683" y="1816562"/>
            <a:ext cx="4806110" cy="1352487"/>
          </a:xfrm>
          <a:custGeom>
            <a:avLst/>
            <a:gdLst>
              <a:gd name="connsiteX0" fmla="*/ 0 w 4806110"/>
              <a:gd name="connsiteY0" fmla="*/ 225419 h 1352487"/>
              <a:gd name="connsiteX1" fmla="*/ 225419 w 4806110"/>
              <a:gd name="connsiteY1" fmla="*/ 0 h 1352487"/>
              <a:gd name="connsiteX2" fmla="*/ 4580691 w 4806110"/>
              <a:gd name="connsiteY2" fmla="*/ 0 h 1352487"/>
              <a:gd name="connsiteX3" fmla="*/ 4806110 w 4806110"/>
              <a:gd name="connsiteY3" fmla="*/ 225419 h 1352487"/>
              <a:gd name="connsiteX4" fmla="*/ 4806110 w 4806110"/>
              <a:gd name="connsiteY4" fmla="*/ 1127068 h 1352487"/>
              <a:gd name="connsiteX5" fmla="*/ 4580691 w 4806110"/>
              <a:gd name="connsiteY5" fmla="*/ 1352487 h 1352487"/>
              <a:gd name="connsiteX6" fmla="*/ 225419 w 4806110"/>
              <a:gd name="connsiteY6" fmla="*/ 1352487 h 1352487"/>
              <a:gd name="connsiteX7" fmla="*/ 0 w 4806110"/>
              <a:gd name="connsiteY7" fmla="*/ 1127068 h 1352487"/>
              <a:gd name="connsiteX8" fmla="*/ 0 w 4806110"/>
              <a:gd name="connsiteY8" fmla="*/ 225419 h 135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110" h="1352487" fill="none" extrusionOk="0">
                <a:moveTo>
                  <a:pt x="0" y="225419"/>
                </a:moveTo>
                <a:cubicBezTo>
                  <a:pt x="9962" y="90188"/>
                  <a:pt x="83342" y="16982"/>
                  <a:pt x="225419" y="0"/>
                </a:cubicBezTo>
                <a:cubicBezTo>
                  <a:pt x="1759487" y="22936"/>
                  <a:pt x="2969134" y="-134525"/>
                  <a:pt x="4580691" y="0"/>
                </a:cubicBezTo>
                <a:cubicBezTo>
                  <a:pt x="4706562" y="-6160"/>
                  <a:pt x="4790188" y="98947"/>
                  <a:pt x="4806110" y="225419"/>
                </a:cubicBezTo>
                <a:cubicBezTo>
                  <a:pt x="4762749" y="581475"/>
                  <a:pt x="4813961" y="989262"/>
                  <a:pt x="4806110" y="1127068"/>
                </a:cubicBezTo>
                <a:cubicBezTo>
                  <a:pt x="4795093" y="1248935"/>
                  <a:pt x="4708249" y="1351103"/>
                  <a:pt x="4580691" y="1352487"/>
                </a:cubicBezTo>
                <a:cubicBezTo>
                  <a:pt x="3746278" y="1263915"/>
                  <a:pt x="1724097" y="1333298"/>
                  <a:pt x="225419" y="1352487"/>
                </a:cubicBezTo>
                <a:cubicBezTo>
                  <a:pt x="87955" y="1365985"/>
                  <a:pt x="-7925" y="1239086"/>
                  <a:pt x="0" y="1127068"/>
                </a:cubicBezTo>
                <a:cubicBezTo>
                  <a:pt x="64575" y="863214"/>
                  <a:pt x="14510" y="476599"/>
                  <a:pt x="0" y="225419"/>
                </a:cubicBezTo>
                <a:close/>
              </a:path>
              <a:path w="4806110" h="1352487" stroke="0" extrusionOk="0">
                <a:moveTo>
                  <a:pt x="0" y="225419"/>
                </a:moveTo>
                <a:cubicBezTo>
                  <a:pt x="11935" y="107814"/>
                  <a:pt x="94487" y="19828"/>
                  <a:pt x="225419" y="0"/>
                </a:cubicBezTo>
                <a:cubicBezTo>
                  <a:pt x="1497500" y="-9402"/>
                  <a:pt x="3300159" y="-138905"/>
                  <a:pt x="4580691" y="0"/>
                </a:cubicBezTo>
                <a:cubicBezTo>
                  <a:pt x="4721232" y="-5626"/>
                  <a:pt x="4808632" y="109238"/>
                  <a:pt x="4806110" y="225419"/>
                </a:cubicBezTo>
                <a:cubicBezTo>
                  <a:pt x="4816993" y="640902"/>
                  <a:pt x="4744851" y="930809"/>
                  <a:pt x="4806110" y="1127068"/>
                </a:cubicBezTo>
                <a:cubicBezTo>
                  <a:pt x="4819321" y="1259291"/>
                  <a:pt x="4704864" y="1358783"/>
                  <a:pt x="4580691" y="1352487"/>
                </a:cubicBezTo>
                <a:cubicBezTo>
                  <a:pt x="3933323" y="1330154"/>
                  <a:pt x="1031266" y="1271038"/>
                  <a:pt x="225419" y="1352487"/>
                </a:cubicBezTo>
                <a:cubicBezTo>
                  <a:pt x="96485" y="1367298"/>
                  <a:pt x="17216" y="1244763"/>
                  <a:pt x="0" y="1127068"/>
                </a:cubicBezTo>
                <a:cubicBezTo>
                  <a:pt x="-52107" y="719256"/>
                  <a:pt x="900" y="625920"/>
                  <a:pt x="0" y="225419"/>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sp>
        <p:nvSpPr>
          <p:cNvPr id="3" name="Hộp Văn bản 16">
            <a:extLst>
              <a:ext uri="{FF2B5EF4-FFF2-40B4-BE49-F238E27FC236}">
                <a16:creationId xmlns:a16="http://schemas.microsoft.com/office/drawing/2014/main" xmlns="" id="{FD192944-6B57-76AC-067A-6D5208175D99}"/>
              </a:ext>
            </a:extLst>
          </p:cNvPr>
          <p:cNvSpPr txBox="1"/>
          <p:nvPr/>
        </p:nvSpPr>
        <p:spPr>
          <a:xfrm>
            <a:off x="2057506" y="1942515"/>
            <a:ext cx="3864956" cy="1077218"/>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Quan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đọc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nội</a:t>
            </a:r>
            <a:r>
              <a:rPr lang="en-US" sz="3200" b="1" dirty="0">
                <a:latin typeface="Calibri" panose="020F0502020204030204" pitchFamily="34" charset="0"/>
                <a:cs typeface="Calibri" panose="020F0502020204030204" pitchFamily="34" charset="0"/>
              </a:rPr>
              <a:t> dung </a:t>
            </a:r>
            <a:r>
              <a:rPr lang="en-US" sz="3200" b="1" dirty="0" err="1">
                <a:latin typeface="Calibri" panose="020F0502020204030204" pitchFamily="34" charset="0"/>
                <a:cs typeface="Calibri" panose="020F0502020204030204" pitchFamily="34" charset="0"/>
              </a:rPr>
              <a:t>từng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endParaRPr lang="en-US" sz="4800" b="1" dirty="0">
              <a:latin typeface="Calibri" panose="020F0502020204030204" pitchFamily="34" charset="0"/>
              <a:cs typeface="Calibri" panose="020F0502020204030204" pitchFamily="34" charset="0"/>
            </a:endParaRPr>
          </a:p>
        </p:txBody>
      </p:sp>
      <p:pic>
        <p:nvPicPr>
          <p:cNvPr id="5" name="Picture 5" descr="Icon&#10;&#10;Description automatically generated">
            <a:extLst>
              <a:ext uri="{FF2B5EF4-FFF2-40B4-BE49-F238E27FC236}">
                <a16:creationId xmlns:a16="http://schemas.microsoft.com/office/drawing/2014/main" xmlns="" id="{EF2FDBFF-30AD-E8A2-2FFA-0A8AAAE9C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27" y="2023468"/>
            <a:ext cx="1524668" cy="1352487"/>
          </a:xfrm>
          <a:prstGeom prst="rect">
            <a:avLst/>
          </a:prstGeom>
        </p:spPr>
      </p:pic>
      <p:sp>
        <p:nvSpPr>
          <p:cNvPr id="6" name="Hộp Văn bản 19">
            <a:extLst>
              <a:ext uri="{FF2B5EF4-FFF2-40B4-BE49-F238E27FC236}">
                <a16:creationId xmlns:a16="http://schemas.microsoft.com/office/drawing/2014/main" xmlns="" id="{F338C235-D3BB-5C57-26DE-2B269C80FD41}"/>
              </a:ext>
            </a:extLst>
          </p:cNvPr>
          <p:cNvSpPr txBox="1"/>
          <p:nvPr/>
        </p:nvSpPr>
        <p:spPr>
          <a:xfrm>
            <a:off x="1041130" y="2295092"/>
            <a:ext cx="384546" cy="1015663"/>
          </a:xfrm>
          <a:prstGeom prst="rect">
            <a:avLst/>
          </a:prstGeom>
          <a:noFill/>
        </p:spPr>
        <p:txBody>
          <a:bodyPr wrap="square" rtlCol="0">
            <a:spAutoFit/>
          </a:bodyPr>
          <a:lstStyle/>
          <a:p>
            <a:r>
              <a:rPr lang="en-US" sz="6000" dirty="0">
                <a:solidFill>
                  <a:srgbClr val="FF0000"/>
                </a:solidFill>
                <a:latin typeface="Calibri" panose="020F0502020204030204" pitchFamily="34" charset="0"/>
                <a:cs typeface="Calibri" panose="020F0502020204030204" pitchFamily="34" charset="0"/>
              </a:rPr>
              <a:t>1</a:t>
            </a:r>
          </a:p>
        </p:txBody>
      </p:sp>
      <p:sp>
        <p:nvSpPr>
          <p:cNvPr id="8" name="Hộp Văn bản 7">
            <a:extLst>
              <a:ext uri="{FF2B5EF4-FFF2-40B4-BE49-F238E27FC236}">
                <a16:creationId xmlns:a16="http://schemas.microsoft.com/office/drawing/2014/main" xmlns="" id="{F45FE4FF-EE86-EDB5-5903-B96EC7B4CBB7}"/>
              </a:ext>
            </a:extLst>
          </p:cNvPr>
          <p:cNvSpPr txBox="1"/>
          <p:nvPr/>
        </p:nvSpPr>
        <p:spPr>
          <a:xfrm>
            <a:off x="6520898" y="679174"/>
            <a:ext cx="5115339" cy="830997"/>
          </a:xfrm>
          <a:prstGeom prst="rect">
            <a:avLst/>
          </a:prstGeom>
          <a:solidFill>
            <a:schemeClr val="bg1"/>
          </a:solidFill>
        </p:spPr>
        <p:txBody>
          <a:bodyPr wrap="square" rtlCol="0">
            <a:spAutoFit/>
          </a:bodyPr>
          <a:lstStyle/>
          <a:p>
            <a:pPr algn="ct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Tóm</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tắt</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câu</a:t>
            </a:r>
            <a:r>
              <a:rPr lang="en-US" sz="4800" b="1" dirty="0">
                <a:ln>
                  <a:solidFill>
                    <a:schemeClr val="bg1"/>
                  </a:solidFill>
                </a:ln>
                <a:solidFill>
                  <a:srgbClr val="0070C0"/>
                </a:solidFill>
                <a:latin typeface="Calibri" panose="020F0502020204030204" pitchFamily="34" charset="0"/>
                <a:cs typeface="Calibri" panose="020F0502020204030204" pitchFamily="34" charset="0"/>
              </a:rPr>
              <a:t> </a:t>
            </a:r>
            <a:r>
              <a:rPr lang="en-US" sz="4800" b="1" dirty="0" err="1">
                <a:ln>
                  <a:solidFill>
                    <a:schemeClr val="bg1"/>
                  </a:solidFill>
                </a:ln>
                <a:solidFill>
                  <a:srgbClr val="0070C0"/>
                </a:solidFill>
                <a:latin typeface="Calibri" panose="020F0502020204030204" pitchFamily="34" charset="0"/>
                <a:cs typeface="Calibri" panose="020F0502020204030204" pitchFamily="34" charset="0"/>
              </a:rPr>
              <a:t>chuyện</a:t>
            </a:r>
            <a:endParaRPr lang="en-US" sz="4800" b="1" dirty="0">
              <a:ln>
                <a:solidFill>
                  <a:schemeClr val="bg1"/>
                </a:solidFill>
              </a:ln>
              <a:solidFill>
                <a:srgbClr val="0070C0"/>
              </a:solidFill>
              <a:latin typeface="Calibri" panose="020F0502020204030204" pitchFamily="34" charset="0"/>
              <a:cs typeface="Calibri" panose="020F0502020204030204" pitchFamily="34" charset="0"/>
            </a:endParaRPr>
          </a:p>
        </p:txBody>
      </p:sp>
      <p:grpSp>
        <p:nvGrpSpPr>
          <p:cNvPr id="9" name="Nhóm 2">
            <a:extLst>
              <a:ext uri="{FF2B5EF4-FFF2-40B4-BE49-F238E27FC236}">
                <a16:creationId xmlns:a16="http://schemas.microsoft.com/office/drawing/2014/main" xmlns="" id="{F323B8AC-A7B1-D11C-D10F-956A77CD06F4}"/>
              </a:ext>
            </a:extLst>
          </p:cNvPr>
          <p:cNvGrpSpPr/>
          <p:nvPr/>
        </p:nvGrpSpPr>
        <p:grpSpPr>
          <a:xfrm>
            <a:off x="595698" y="3647384"/>
            <a:ext cx="5306095" cy="1609135"/>
            <a:chOff x="3394169" y="5108864"/>
            <a:chExt cx="5306095" cy="1609135"/>
          </a:xfrm>
        </p:grpSpPr>
        <p:sp>
          <p:nvSpPr>
            <p:cNvPr id="10" name="Hình chữ nhật: Góc Tròn 3">
              <a:extLst>
                <a:ext uri="{FF2B5EF4-FFF2-40B4-BE49-F238E27FC236}">
                  <a16:creationId xmlns:a16="http://schemas.microsoft.com/office/drawing/2014/main" xmlns="" id="{D00A58C7-54EB-FC5B-08E9-6715337EB9C3}"/>
                </a:ext>
              </a:extLst>
            </p:cNvPr>
            <p:cNvSpPr/>
            <p:nvPr/>
          </p:nvSpPr>
          <p:spPr>
            <a:xfrm>
              <a:off x="3842515" y="5108864"/>
              <a:ext cx="4857749" cy="1333866"/>
            </a:xfrm>
            <a:custGeom>
              <a:avLst/>
              <a:gdLst>
                <a:gd name="connsiteX0" fmla="*/ 0 w 4857749"/>
                <a:gd name="connsiteY0" fmla="*/ 222315 h 1333866"/>
                <a:gd name="connsiteX1" fmla="*/ 222315 w 4857749"/>
                <a:gd name="connsiteY1" fmla="*/ 0 h 1333866"/>
                <a:gd name="connsiteX2" fmla="*/ 4635434 w 4857749"/>
                <a:gd name="connsiteY2" fmla="*/ 0 h 1333866"/>
                <a:gd name="connsiteX3" fmla="*/ 4857749 w 4857749"/>
                <a:gd name="connsiteY3" fmla="*/ 222315 h 1333866"/>
                <a:gd name="connsiteX4" fmla="*/ 4857749 w 4857749"/>
                <a:gd name="connsiteY4" fmla="*/ 1111551 h 1333866"/>
                <a:gd name="connsiteX5" fmla="*/ 4635434 w 4857749"/>
                <a:gd name="connsiteY5" fmla="*/ 1333866 h 1333866"/>
                <a:gd name="connsiteX6" fmla="*/ 222315 w 4857749"/>
                <a:gd name="connsiteY6" fmla="*/ 1333866 h 1333866"/>
                <a:gd name="connsiteX7" fmla="*/ 0 w 4857749"/>
                <a:gd name="connsiteY7" fmla="*/ 1111551 h 1333866"/>
                <a:gd name="connsiteX8" fmla="*/ 0 w 4857749"/>
                <a:gd name="connsiteY8" fmla="*/ 222315 h 13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749" h="1333866" fill="none" extrusionOk="0">
                  <a:moveTo>
                    <a:pt x="0" y="222315"/>
                  </a:moveTo>
                  <a:cubicBezTo>
                    <a:pt x="2183" y="97182"/>
                    <a:pt x="93914" y="5428"/>
                    <a:pt x="222315" y="0"/>
                  </a:cubicBezTo>
                  <a:cubicBezTo>
                    <a:pt x="2282202" y="22936"/>
                    <a:pt x="2492599" y="-134525"/>
                    <a:pt x="4635434" y="0"/>
                  </a:cubicBezTo>
                  <a:cubicBezTo>
                    <a:pt x="4760966" y="-12313"/>
                    <a:pt x="4836720" y="96923"/>
                    <a:pt x="4857749" y="222315"/>
                  </a:cubicBezTo>
                  <a:cubicBezTo>
                    <a:pt x="4834679" y="568568"/>
                    <a:pt x="4930382" y="750044"/>
                    <a:pt x="4857749" y="1111551"/>
                  </a:cubicBezTo>
                  <a:cubicBezTo>
                    <a:pt x="4840568" y="1230233"/>
                    <a:pt x="4779284" y="1324342"/>
                    <a:pt x="4635434" y="1333866"/>
                  </a:cubicBezTo>
                  <a:cubicBezTo>
                    <a:pt x="4075941" y="1245294"/>
                    <a:pt x="1767532" y="1314677"/>
                    <a:pt x="222315" y="1333866"/>
                  </a:cubicBezTo>
                  <a:cubicBezTo>
                    <a:pt x="83313" y="1350749"/>
                    <a:pt x="-6195" y="1224579"/>
                    <a:pt x="0" y="1111551"/>
                  </a:cubicBezTo>
                  <a:cubicBezTo>
                    <a:pt x="-71959" y="777768"/>
                    <a:pt x="62361" y="435481"/>
                    <a:pt x="0" y="222315"/>
                  </a:cubicBezTo>
                  <a:close/>
                </a:path>
                <a:path w="4857749" h="1333866" stroke="0" extrusionOk="0">
                  <a:moveTo>
                    <a:pt x="0" y="222315"/>
                  </a:moveTo>
                  <a:cubicBezTo>
                    <a:pt x="21112" y="111721"/>
                    <a:pt x="96826" y="8341"/>
                    <a:pt x="222315" y="0"/>
                  </a:cubicBezTo>
                  <a:cubicBezTo>
                    <a:pt x="1043549" y="-9402"/>
                    <a:pt x="2536841" y="-138905"/>
                    <a:pt x="4635434" y="0"/>
                  </a:cubicBezTo>
                  <a:cubicBezTo>
                    <a:pt x="4773772" y="-5454"/>
                    <a:pt x="4864033" y="120243"/>
                    <a:pt x="4857749" y="222315"/>
                  </a:cubicBezTo>
                  <a:cubicBezTo>
                    <a:pt x="4931297" y="627778"/>
                    <a:pt x="4826895" y="902502"/>
                    <a:pt x="4857749" y="1111551"/>
                  </a:cubicBezTo>
                  <a:cubicBezTo>
                    <a:pt x="4872848" y="1243165"/>
                    <a:pt x="4757481" y="1348224"/>
                    <a:pt x="4635434" y="1333866"/>
                  </a:cubicBezTo>
                  <a:cubicBezTo>
                    <a:pt x="3330113" y="1311533"/>
                    <a:pt x="1770107" y="1252417"/>
                    <a:pt x="222315" y="1333866"/>
                  </a:cubicBezTo>
                  <a:cubicBezTo>
                    <a:pt x="94512" y="1350622"/>
                    <a:pt x="20695" y="1226158"/>
                    <a:pt x="0" y="1111551"/>
                  </a:cubicBezTo>
                  <a:cubicBezTo>
                    <a:pt x="-11828" y="1011886"/>
                    <a:pt x="-21606" y="421815"/>
                    <a:pt x="0" y="222315"/>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pic>
          <p:nvPicPr>
            <p:cNvPr id="11" name="Picture 10" descr="Icon&#10;&#10;Description automatically generated">
              <a:extLst>
                <a:ext uri="{FF2B5EF4-FFF2-40B4-BE49-F238E27FC236}">
                  <a16:creationId xmlns:a16="http://schemas.microsoft.com/office/drawing/2014/main" xmlns="" id="{8F92BA61-25EC-DF02-1C71-C9FC704B1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169" y="5365512"/>
              <a:ext cx="1524668" cy="1352487"/>
            </a:xfrm>
            <a:prstGeom prst="rect">
              <a:avLst/>
            </a:prstGeom>
          </p:spPr>
        </p:pic>
        <p:sp>
          <p:nvSpPr>
            <p:cNvPr id="12" name="Hộp Văn bản 6">
              <a:extLst>
                <a:ext uri="{FF2B5EF4-FFF2-40B4-BE49-F238E27FC236}">
                  <a16:creationId xmlns:a16="http://schemas.microsoft.com/office/drawing/2014/main" xmlns="" id="{A613DAA3-9A18-2E61-0616-B5230202871B}"/>
                </a:ext>
              </a:extLst>
            </p:cNvPr>
            <p:cNvSpPr txBox="1"/>
            <p:nvPr/>
          </p:nvSpPr>
          <p:spPr>
            <a:xfrm>
              <a:off x="3757399" y="5643959"/>
              <a:ext cx="384546" cy="1015663"/>
            </a:xfrm>
            <a:prstGeom prst="rect">
              <a:avLst/>
            </a:prstGeom>
            <a:noFill/>
          </p:spPr>
          <p:txBody>
            <a:bodyPr wrap="square" rtlCol="0">
              <a:spAutoFit/>
            </a:bodyPr>
            <a:lstStyle/>
            <a:p>
              <a:r>
                <a:rPr lang="en-US" sz="6000">
                  <a:solidFill>
                    <a:srgbClr val="FF0000"/>
                  </a:solidFill>
                  <a:latin typeface="Calibri" panose="020F0502020204030204" pitchFamily="34" charset="0"/>
                  <a:cs typeface="Calibri" panose="020F0502020204030204" pitchFamily="34" charset="0"/>
                </a:rPr>
                <a:t>2</a:t>
              </a:r>
            </a:p>
          </p:txBody>
        </p:sp>
      </p:grpSp>
      <p:sp>
        <p:nvSpPr>
          <p:cNvPr id="13" name="Hộp Văn bản 8">
            <a:extLst>
              <a:ext uri="{FF2B5EF4-FFF2-40B4-BE49-F238E27FC236}">
                <a16:creationId xmlns:a16="http://schemas.microsoft.com/office/drawing/2014/main" xmlns="" id="{EA383293-D4D2-5696-C883-64238C35C4F3}"/>
              </a:ext>
            </a:extLst>
          </p:cNvPr>
          <p:cNvSpPr txBox="1"/>
          <p:nvPr/>
        </p:nvSpPr>
        <p:spPr>
          <a:xfrm>
            <a:off x="1822393" y="3698700"/>
            <a:ext cx="4264081"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thoại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tắt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ý </a:t>
            </a:r>
            <a:r>
              <a:rPr lang="en-US" sz="2800" b="1" dirty="0" err="1">
                <a:latin typeface="Calibri" panose="020F0502020204030204" pitchFamily="34" charset="0"/>
                <a:cs typeface="Calibri" panose="020F0502020204030204" pitchFamily="34" charset="0"/>
              </a:rPr>
              <a:t>kiến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riêng</a:t>
            </a:r>
            <a:r>
              <a:rPr lang="en-US" sz="2800" b="1" dirty="0">
                <a:latin typeface="Calibri" panose="020F0502020204030204" pitchFamily="34" charset="0"/>
                <a:cs typeface="Calibri" panose="020F0502020204030204" pitchFamily="34" charset="0"/>
              </a:rPr>
              <a:t>?</a:t>
            </a:r>
          </a:p>
        </p:txBody>
      </p:sp>
      <p:pic>
        <p:nvPicPr>
          <p:cNvPr id="23" name="Hình ảnh 1" descr="Ảnh có chứa mẫu họa&#10;&#10;Mô tả được tạo tự động">
            <a:extLst>
              <a:ext uri="{FF2B5EF4-FFF2-40B4-BE49-F238E27FC236}">
                <a16:creationId xmlns:a16="http://schemas.microsoft.com/office/drawing/2014/main" xmlns="" id="{1D178949-0303-1EF3-3185-23A2B784D1B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534540" y="1509730"/>
            <a:ext cx="5621139" cy="55806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par>
                                <p:cTn id="7" presetID="14" presetClass="entr" presetSubtype="1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3"/>
                                        </p:tgtEl>
                                        <p:attrNameLst>
                                          <p:attrName>r</p:attrName>
                                        </p:attrNameLst>
                                      </p:cBhvr>
                                    </p:animRot>
                                    <p:animRot by="-240000">
                                      <p:cBhvr>
                                        <p:cTn id="12" dur="200" fill="hold">
                                          <p:stCondLst>
                                            <p:cond delay="200"/>
                                          </p:stCondLst>
                                        </p:cTn>
                                        <p:tgtEl>
                                          <p:spTgt spid="23"/>
                                        </p:tgtEl>
                                        <p:attrNameLst>
                                          <p:attrName>r</p:attrName>
                                        </p:attrNameLst>
                                      </p:cBhvr>
                                    </p:animRot>
                                    <p:animRot by="240000">
                                      <p:cBhvr>
                                        <p:cTn id="13" dur="200" fill="hold">
                                          <p:stCondLst>
                                            <p:cond delay="400"/>
                                          </p:stCondLst>
                                        </p:cTn>
                                        <p:tgtEl>
                                          <p:spTgt spid="23"/>
                                        </p:tgtEl>
                                        <p:attrNameLst>
                                          <p:attrName>r</p:attrName>
                                        </p:attrNameLst>
                                      </p:cBhvr>
                                    </p:animRot>
                                    <p:animRot by="-240000">
                                      <p:cBhvr>
                                        <p:cTn id="14" dur="200" fill="hold">
                                          <p:stCondLst>
                                            <p:cond delay="600"/>
                                          </p:stCondLst>
                                        </p:cTn>
                                        <p:tgtEl>
                                          <p:spTgt spid="23"/>
                                        </p:tgtEl>
                                        <p:attrNameLst>
                                          <p:attrName>r</p:attrName>
                                        </p:attrNameLst>
                                      </p:cBhvr>
                                    </p:animRot>
                                    <p:animRot by="120000">
                                      <p:cBhvr>
                                        <p:cTn id="15" dur="200" fill="hold">
                                          <p:stCondLst>
                                            <p:cond delay="800"/>
                                          </p:stCondLst>
                                        </p:cTn>
                                        <p:tgtEl>
                                          <p:spTgt spid="2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animBg="1"/>
      <p:bldP spid="8" grpId="1"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55" y="1634424"/>
            <a:ext cx="98609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Đến tuổi trưởng thành, Bam-bi được mẹ cho sống tự lập. Khi mẹ đi mất, Bam-bi h</a:t>
            </a:r>
            <a:r>
              <a:rPr lang="en-US" sz="3600" noProof="0" dirty="0" err="1">
                <a:solidFill>
                  <a:prstClr val="black"/>
                </a:solidFill>
                <a:latin typeface="Calibri" panose="020F0502020204030204" pitchFamily="34" charset="0"/>
                <a:ea typeface="字魂107号-萌趣欢乐体"/>
                <a:cs typeface="Calibri" panose="020F0502020204030204" pitchFamily="34" charset="0"/>
              </a:rPr>
              <a:t>oảng</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hốt kêu gọi mẹ vang rừng. Nai bố xuất hiện nghiêm nghị động viên Bam-bi. Bam-bi cảm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yên tâm, nó th</a:t>
            </a:r>
            <a:r>
              <a:rPr lang="en-US" sz="3600" noProof="0" dirty="0">
                <a:solidFill>
                  <a:prstClr val="black"/>
                </a:solidFill>
                <a:latin typeface="Calibri" panose="020F0502020204030204" pitchFamily="34" charset="0"/>
                <a:ea typeface="字魂107号-萌趣欢乐体"/>
                <a:cs typeface="Calibri" panose="020F0502020204030204" pitchFamily="34" charset="0"/>
              </a:rPr>
              <a:t>ấ</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y tương lai của m</a:t>
            </a:r>
            <a:r>
              <a:rPr lang="en-US" sz="3600" dirty="0">
                <a:solidFill>
                  <a:prstClr val="black"/>
                </a:solidFill>
                <a:latin typeface="Calibri" panose="020F0502020204030204" pitchFamily="34" charset="0"/>
                <a:ea typeface="字魂107号-萌趣欢乐体"/>
                <a:cs typeface="Calibri" panose="020F0502020204030204" pitchFamily="34" charset="0"/>
              </a:rPr>
              <a:t>ì</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 </a:t>
            </a:r>
            <a:r>
              <a:rPr lang="en-US" sz="3600" dirty="0">
                <a:solidFill>
                  <a:prstClr val="black"/>
                </a:solidFill>
                <a:latin typeface="Calibri" panose="020F0502020204030204" pitchFamily="34" charset="0"/>
                <a:ea typeface="字魂107号-萌趣欢乐体"/>
                <a:cs typeface="Calibri" panose="020F0502020204030204" pitchFamily="34" charset="0"/>
              </a:rPr>
              <a:t>qua</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bóng dáng của bố.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rPr>
              <a:t>Nhờ sự khích lệ của nai bố mà Bam-bi đã có quyết tâm tự lập. Nhiều năm sau, Bam-bi ngày nào đã trở thành một chàng nai thông minh, dũng cảm như bố.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a:cs typeface="Calibri" panose="020F0502020204030204" pitchFamily="34" charset="0"/>
            </a:endParaRPr>
          </a:p>
        </p:txBody>
      </p:sp>
      <p:pic>
        <p:nvPicPr>
          <p:cNvPr id="3" name="Picture 2">
            <a:extLst>
              <a:ext uri="{FF2B5EF4-FFF2-40B4-BE49-F238E27FC236}">
                <a16:creationId xmlns:a16="http://schemas.microsoft.com/office/drawing/2014/main" xmlns="" id="{5CC3396F-B7E5-BD3D-0B2E-C3E6FBCA380B}"/>
              </a:ext>
            </a:extLst>
          </p:cNvPr>
          <p:cNvPicPr>
            <a:picLocks noChangeAspect="1"/>
          </p:cNvPicPr>
          <p:nvPr/>
        </p:nvPicPr>
        <p:blipFill>
          <a:blip r:embed="rId3"/>
          <a:stretch>
            <a:fillRect/>
          </a:stretch>
        </p:blipFill>
        <p:spPr>
          <a:xfrm>
            <a:off x="3986627" y="596980"/>
            <a:ext cx="3609145" cy="1072989"/>
          </a:xfrm>
          <a:prstGeom prst="rect">
            <a:avLst/>
          </a:prstGeom>
        </p:spPr>
      </p:pic>
    </p:spTree>
    <p:extLst>
      <p:ext uri="{BB962C8B-B14F-4D97-AF65-F5344CB8AC3E}">
        <p14:creationId xmlns:p14="http://schemas.microsoft.com/office/powerpoint/2010/main" val="132115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ình chữ nhật: Góc Tròn 48">
            <a:extLst>
              <a:ext uri="{FF2B5EF4-FFF2-40B4-BE49-F238E27FC236}">
                <a16:creationId xmlns:a16="http://schemas.microsoft.com/office/drawing/2014/main" xmlns="" id="{82D1DD2C-7425-C831-E1CF-916C3FE10212}"/>
              </a:ext>
            </a:extLst>
          </p:cNvPr>
          <p:cNvSpPr/>
          <p:nvPr/>
        </p:nvSpPr>
        <p:spPr>
          <a:xfrm>
            <a:off x="2182869" y="2196794"/>
            <a:ext cx="7250853"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Hộp Văn bản 49">
            <a:extLst>
              <a:ext uri="{FF2B5EF4-FFF2-40B4-BE49-F238E27FC236}">
                <a16:creationId xmlns:a16="http://schemas.microsoft.com/office/drawing/2014/main" xmlns="" id="{8D147C9D-9416-6B8E-610D-91C5CED7F5A8}"/>
              </a:ext>
            </a:extLst>
          </p:cNvPr>
          <p:cNvSpPr txBox="1"/>
          <p:nvPr/>
        </p:nvSpPr>
        <p:spPr>
          <a:xfrm>
            <a:off x="2179900" y="2701552"/>
            <a:ext cx="7303980" cy="2492990"/>
          </a:xfrm>
          <a:prstGeom prst="rect">
            <a:avLst/>
          </a:prstGeom>
          <a:noFill/>
        </p:spPr>
        <p:txBody>
          <a:bodyPr wrap="square" rtlCol="0">
            <a:spAutoFit/>
          </a:bodyPr>
          <a:lstStyle/>
          <a:p>
            <a:pPr lvl="0" algn="ctr">
              <a:defRPr/>
            </a:pPr>
            <a:r>
              <a:rPr lang="en-US" sz="5200" b="1" dirty="0">
                <a:ln w="0"/>
                <a:latin typeface="Calibri" panose="020F0502020204030204" pitchFamily="34" charset="0"/>
                <a:cs typeface="Calibri" panose="020F0502020204030204" pitchFamily="34" charset="0"/>
              </a:rPr>
              <a:t>2. </a:t>
            </a:r>
            <a:r>
              <a:rPr lang="en-US" sz="5200" b="1" dirty="0" err="1">
                <a:ln w="0"/>
                <a:latin typeface="Calibri" panose="020F0502020204030204" pitchFamily="34" charset="0"/>
                <a:cs typeface="Calibri" panose="020F0502020204030204" pitchFamily="34" charset="0"/>
              </a:rPr>
              <a:t>Viết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mở</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hoặc</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kết</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bài</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cho</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câu</a:t>
            </a:r>
            <a:r>
              <a:rPr lang="en-US" sz="5200" b="1" dirty="0">
                <a:ln w="0"/>
                <a:latin typeface="Calibri" panose="020F0502020204030204" pitchFamily="34" charset="0"/>
                <a:cs typeface="Calibri" panose="020F0502020204030204" pitchFamily="34" charset="0"/>
              </a:rPr>
              <a:t> </a:t>
            </a:r>
            <a:r>
              <a:rPr lang="en-US" sz="5200" b="1" dirty="0" err="1">
                <a:ln w="0"/>
                <a:latin typeface="Calibri" panose="020F0502020204030204" pitchFamily="34" charset="0"/>
                <a:cs typeface="Calibri" panose="020F0502020204030204" pitchFamily="34" charset="0"/>
              </a:rPr>
              <a:t>chuyện</a:t>
            </a:r>
            <a:r>
              <a:rPr lang="en-US" sz="5200" b="1" dirty="0">
                <a:ln w="0"/>
                <a:latin typeface="Calibri" panose="020F0502020204030204" pitchFamily="34" charset="0"/>
                <a:cs typeface="Calibri" panose="020F0502020204030204" pitchFamily="34" charset="0"/>
              </a:rPr>
              <a:t> Nai con Bam-bi </a:t>
            </a:r>
            <a:r>
              <a:rPr lang="en-US" sz="5200" b="1" dirty="0" err="1">
                <a:ln w="0"/>
                <a:latin typeface="Calibri" panose="020F0502020204030204" pitchFamily="34" charset="0"/>
                <a:cs typeface="Calibri" panose="020F0502020204030204" pitchFamily="34" charset="0"/>
              </a:rPr>
              <a:t>theo</a:t>
            </a:r>
            <a:r>
              <a:rPr lang="en-US" sz="5200" b="1" dirty="0">
                <a:ln w="0"/>
                <a:latin typeface="Calibri" panose="020F0502020204030204" pitchFamily="34" charset="0"/>
                <a:cs typeface="Calibri" panose="020F0502020204030204" pitchFamily="34" charset="0"/>
              </a:rPr>
              <a:t> ý </a:t>
            </a:r>
            <a:r>
              <a:rPr lang="en-US" sz="5200" b="1" dirty="0" err="1">
                <a:ln w="0"/>
                <a:latin typeface="Calibri" panose="020F0502020204030204" pitchFamily="34" charset="0"/>
                <a:cs typeface="Calibri" panose="020F0502020204030204" pitchFamily="34" charset="0"/>
              </a:rPr>
              <a:t>em</a:t>
            </a:r>
            <a:endParaRPr kumimoji="0" lang="en-US" sz="52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17" name="Hình ảnh 58" descr="Ảnh có chứa đồ chơi, đồ họa véc-tơ&#10;&#10;Mô tả được tạo tự động">
            <a:extLst>
              <a:ext uri="{FF2B5EF4-FFF2-40B4-BE49-F238E27FC236}">
                <a16:creationId xmlns:a16="http://schemas.microsoft.com/office/drawing/2014/main" xmlns="" id="{A76FC080-DD8C-57C1-FEDA-278D427A4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828" y="92860"/>
            <a:ext cx="4575827" cy="2755115"/>
          </a:xfrm>
          <a:prstGeom prst="rect">
            <a:avLst/>
          </a:prstGeom>
        </p:spPr>
      </p:pic>
    </p:spTree>
    <p:extLst>
      <p:ext uri="{BB962C8B-B14F-4D97-AF65-F5344CB8AC3E}">
        <p14:creationId xmlns:p14="http://schemas.microsoft.com/office/powerpoint/2010/main" val="3992235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51;p2">
            <a:extLst>
              <a:ext uri="{FF2B5EF4-FFF2-40B4-BE49-F238E27FC236}">
                <a16:creationId xmlns:a16="http://schemas.microsoft.com/office/drawing/2014/main" xmlns="" id="{83BDF5D4-9D65-4441-87B9-D003DA23CAE3}"/>
              </a:ext>
            </a:extLst>
          </p:cNvPr>
          <p:cNvSpPr/>
          <p:nvPr/>
        </p:nvSpPr>
        <p:spPr>
          <a:xfrm>
            <a:off x="1205118" y="1273482"/>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20" name="Google Shape;558;p2">
            <a:extLst>
              <a:ext uri="{FF2B5EF4-FFF2-40B4-BE49-F238E27FC236}">
                <a16:creationId xmlns:a16="http://schemas.microsoft.com/office/drawing/2014/main" xmlns="" id="{6EF4F245-0074-41D3-BE63-D087BD0E5765}"/>
              </a:ext>
            </a:extLst>
          </p:cNvPr>
          <p:cNvSpPr/>
          <p:nvPr/>
        </p:nvSpPr>
        <p:spPr>
          <a:xfrm>
            <a:off x="1335404" y="1432560"/>
            <a:ext cx="4455795" cy="4555022"/>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1: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họn đ</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oạn</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viết</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Đọc thầm lại nội dung chuyện</a:t>
            </a:r>
          </a:p>
          <a:p>
            <a:pPr marL="571500" lvl="0" indent="-571500" algn="just">
              <a:buFont typeface="Arial" panose="020B0604020202020204" pitchFamily="34" charset="0"/>
              <a:buChar char="•"/>
              <a:defRPr/>
            </a:pP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Từng em suy nghĩ, tìm chọn đoạn viết mở bài hay kết bài</a:t>
            </a:r>
            <a:endPar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3" name="Google Shape;551;p2">
            <a:extLst>
              <a:ext uri="{FF2B5EF4-FFF2-40B4-BE49-F238E27FC236}">
                <a16:creationId xmlns:a16="http://schemas.microsoft.com/office/drawing/2014/main" xmlns="" id="{2DBDCA85-8987-4FA7-0517-C9BE68D8EDCC}"/>
              </a:ext>
            </a:extLst>
          </p:cNvPr>
          <p:cNvSpPr/>
          <p:nvPr/>
        </p:nvSpPr>
        <p:spPr>
          <a:xfrm>
            <a:off x="6510543" y="1283007"/>
            <a:ext cx="4824207" cy="4689168"/>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351"/>
              <a:buFont typeface="Arial" panose="020B0604020202020204"/>
              <a:buNone/>
              <a:tabLst/>
              <a:defRPr/>
            </a:pPr>
            <a:endParaRPr kumimoji="0" sz="135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 name="Google Shape;558;p2">
            <a:extLst>
              <a:ext uri="{FF2B5EF4-FFF2-40B4-BE49-F238E27FC236}">
                <a16:creationId xmlns:a16="http://schemas.microsoft.com/office/drawing/2014/main" xmlns="" id="{8B0CC5F5-BD18-631C-6E56-12C6E13B0FEF}"/>
              </a:ext>
            </a:extLst>
          </p:cNvPr>
          <p:cNvSpPr/>
          <p:nvPr/>
        </p:nvSpPr>
        <p:spPr>
          <a:xfrm>
            <a:off x="6783704" y="1689735"/>
            <a:ext cx="4455795" cy="2893029"/>
          </a:xfrm>
          <a:prstGeom prst="rect">
            <a:avLst/>
          </a:prstGeom>
          <a:noFill/>
          <a:ln>
            <a:noFill/>
          </a:ln>
        </p:spPr>
        <p:txBody>
          <a:bodyPr spcFirstLastPara="1" wrap="square" lIns="121900" tIns="60925" rIns="121900" bIns="60925" anchor="t" anchorCtr="0">
            <a:spAutoFit/>
          </a:bodyPr>
          <a:lstStyle/>
          <a:p>
            <a:pPr lvl="0" algn="just">
              <a:defRPr/>
            </a:pP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Bước </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2</a:t>
            </a:r>
            <a:r>
              <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b="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b="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Cả</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nhóm bàn luận đ</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ể</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th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ố</a:t>
            </a:r>
            <a:r>
              <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ng nhất đoạn chọn viết</a:t>
            </a:r>
          </a:p>
          <a:p>
            <a:pPr marL="571500" lvl="0" indent="-571500" algn="just">
              <a:buFont typeface="Arial" panose="020B0604020202020204" pitchFamily="34" charset="0"/>
              <a:buChar char="•"/>
              <a:defRPr/>
            </a:pP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Tiến</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hành</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viết</a:t>
            </a:r>
            <a:r>
              <a:rPr lang="en-US"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 </a:t>
            </a:r>
            <a:r>
              <a:rPr lang="en-US" sz="3600" i="1" dirty="0" err="1">
                <a:solidFill>
                  <a:prstClr val="black"/>
                </a:solidFill>
                <a:latin typeface="Calibri" panose="020F0502020204030204" pitchFamily="34" charset="0"/>
                <a:ea typeface="Arial" panose="020B0604020202020204"/>
                <a:cs typeface="Calibri" panose="020F0502020204030204" pitchFamily="34" charset="0"/>
                <a:sym typeface="Arial" panose="020B0604020202020204"/>
              </a:rPr>
              <a:t>bài</a:t>
            </a:r>
            <a:endParaRPr lang="vi-VN" sz="3600" i="1" dirty="0">
              <a:solidFill>
                <a:prstClr val="black"/>
              </a:solidFill>
              <a:latin typeface="Calibri" panose="020F0502020204030204" pitchFamily="34" charset="0"/>
              <a:ea typeface="Arial" panose="020B0604020202020204"/>
              <a:cs typeface="Calibri" panose="020F0502020204030204" pitchFamily="34" charset="0"/>
              <a:sym typeface="Arial" panose="020B0604020202020204"/>
            </a:endParaRPr>
          </a:p>
        </p:txBody>
      </p:sp>
    </p:spTree>
    <p:extLst>
      <p:ext uri="{BB962C8B-B14F-4D97-AF65-F5344CB8AC3E}">
        <p14:creationId xmlns:p14="http://schemas.microsoft.com/office/powerpoint/2010/main" val="1540391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322</Words>
  <Application>Microsoft Office PowerPoint</Application>
  <PresentationFormat>Custom</PresentationFormat>
  <Paragraphs>30</Paragraphs>
  <Slides>14</Slides>
  <Notes>10</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14</cp:revision>
  <dcterms:created xsi:type="dcterms:W3CDTF">2023-08-11T08:57:53Z</dcterms:created>
  <dcterms:modified xsi:type="dcterms:W3CDTF">2023-08-14T04:08:03Z</dcterms:modified>
</cp:coreProperties>
</file>